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Evangelos Milios"/>
  <p:cmAuthor clrIdx="1" id="1" initials="" lastIdx="7" name="Muthukumar Rajend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2T22:40:49.386">
    <p:pos x="459" y="1309"/>
    <p:text>Is this how the visualization looks like, or just a collection of visualizations of different systems? The former is good, the latter is confusing.</p:text>
  </p:cm>
  <p:cm authorId="1" idx="1" dt="2020-11-02T22:40:49.386">
    <p:pos x="459" y="1309"/>
    <p:text>This is just how an interactive system looks. A interactive system that has 4 to 5 visualizations together in a single window that visualizes the model performance based on the user defined inputs.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02T22:41:38.115">
    <p:pos x="6000" y="0"/>
    <p:text>Ok, this is the proposed sysem view. Is it a single screen shot, or a concatenation of different screen shots?</p:text>
  </p:cm>
  <p:cm authorId="1" idx="2" dt="2020-11-02T22:41:38.115">
    <p:pos x="6000" y="0"/>
    <p:text>This is the single screenshot of the proposed system (mVis tool).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02T22:58:34.979">
    <p:pos x="597" y="1302"/>
    <p:text>are they using any visualization for active learning?</p:text>
  </p:cm>
  <p:cm authorId="1" idx="3" dt="2020-11-02T22:58:34.979">
    <p:pos x="597" y="1302"/>
    <p:text>No visualization for active learning is shown. The accuracy through active learning and the accuracy through interactive visualization is compared and the better one is analyzed.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1-02T22:46:16.983">
    <p:pos x="459" y="1250"/>
    <p:text>this is a different view from the previous one of the proposed system. A bit confusing.</p:text>
  </p:cm>
  <p:cm authorId="1" idx="4" dt="2020-11-02T22:46:16.983">
    <p:pos x="459" y="1250"/>
    <p:text>This is a collection of screenshots of each visualization for both the datasets. In the previous image, it is the image of the mVis tool. Here the screenshots from mVis tool for both the datasets is used.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02T22:50:42.685">
    <p:pos x="459" y="1660"/>
    <p:text>not clear what the notation in the table means.</p:text>
  </p:cm>
  <p:cm authorId="1" idx="5" dt="2020-11-02T22:50:42.685">
    <p:pos x="459" y="1660"/>
    <p:text>This table shows the presentation order for the experimental conditions.
Here the 9 participants are allowed to choose between two datasets. Once if a dataset is chosen, they have to choose instances from all the three visualizations. (s - scatterplot, X - ScatterPlotMatriix, P - Parallel coordinate view) and then move to the second dataset and again perform the three visualizations. M - Mnist data, 
W - World bank data</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1-02T22:52:54.080">
    <p:pos x="459" y="1223"/>
    <p:text>what is (a), (b) and (c)? Having a caption of the figure would be helpful.</p:text>
  </p:cm>
  <p:cm authorId="1" idx="6" dt="2020-11-02T22:52:54.080">
    <p:pos x="459" y="1223"/>
    <p:text>(a) - Accuracy of similarity Map
(b) - Accuracy of scatterPlot
(c) - Accuracy of Parallel coordinate 
First row of images is for MNIST data.
second row of images is for World bank data.</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02T22:55:40.165">
    <p:pos x="459" y="1309"/>
    <p:text>what exactly are we comparing here? What do we learn?</p:text>
  </p:cm>
  <p:cm authorId="1" idx="7" dt="2020-11-02T22:55:40.165">
    <p:pos x="459" y="1309"/>
    <p:text>The first graph tells us about the mean rating experience of selection confidence and the second image tells us about the user rating experience from worst to best (1 to 5) over the three visualization.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6a5d7005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6a5d7005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6a5d7005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6a5d7005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a5d7005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a5d7005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6a5d7005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6a5d7005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6a5d7005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6a5d7005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6a5d7005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6a5d7005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6a5d70059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6a5d70059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6a5d70059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6a5d70059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6a5d7005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6a5d7005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6a5d70059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6a5d70059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6a5d700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6a5d700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6a5d70059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6a5d70059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6a5d70059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6a5d70059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6a5d7005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6a5d7005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6a5d7005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6a5d7005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6a5d7005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6a5d7005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6a5d7005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6a5d7005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6a5d7005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6a5d7005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6a5d7005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6a5d7005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6a5d7005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6a5d7005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i.org/10.1631/FITEE.1900549" TargetMode="External"/><Relationship Id="rId4" Type="http://schemas.openxmlformats.org/officeDocument/2006/relationships/hyperlink" Target="https://link.springer.com/article/10.1631/FITEE.1900549#cite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ata.worldbank.org/countr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 Id="rId4" Type="http://schemas.openxmlformats.org/officeDocument/2006/relationships/image" Target="../media/image2.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Interactive visual labelling versus active learning: an experimental comparison</a:t>
            </a:r>
            <a:endParaRPr sz="2400"/>
          </a:p>
        </p:txBody>
      </p:sp>
      <p:sp>
        <p:nvSpPr>
          <p:cNvPr id="87" name="Google Shape;87;p13"/>
          <p:cNvSpPr txBox="1"/>
          <p:nvPr>
            <p:ph idx="1" type="subTitle"/>
          </p:nvPr>
        </p:nvSpPr>
        <p:spPr>
          <a:xfrm>
            <a:off x="729625" y="2218125"/>
            <a:ext cx="7688100" cy="26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Reference:</a:t>
            </a:r>
            <a:endParaRPr b="1" sz="1400"/>
          </a:p>
          <a:p>
            <a:pPr indent="0" lvl="0" marL="0" rtl="0" algn="l">
              <a:spcBef>
                <a:spcPts val="0"/>
              </a:spcBef>
              <a:spcAft>
                <a:spcPts val="0"/>
              </a:spcAft>
              <a:buNone/>
            </a:pPr>
            <a:r>
              <a:rPr lang="en" sz="1400"/>
              <a:t>Chegini, M., Bernard, J., Cui, J. et al. Interactive visual labelling versus active learning: an experimental comparison. Front Inform Technol Electron Eng 21, 524–535 (2020). </a:t>
            </a:r>
            <a:r>
              <a:rPr lang="en" sz="1400" u="sng">
                <a:solidFill>
                  <a:schemeClr val="hlink"/>
                </a:solidFill>
                <a:hlinkClick r:id="rId3"/>
              </a:rPr>
              <a:t>https://doi.org/10.1631/FITEE.1900549</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Link to the paper:</a:t>
            </a:r>
            <a:endParaRPr b="1" sz="1400"/>
          </a:p>
          <a:p>
            <a:pPr indent="0" lvl="0" marL="0" rtl="0" algn="l">
              <a:spcBef>
                <a:spcPts val="0"/>
              </a:spcBef>
              <a:spcAft>
                <a:spcPts val="0"/>
              </a:spcAft>
              <a:buNone/>
            </a:pPr>
            <a:r>
              <a:rPr lang="en" sz="1400" u="sng">
                <a:solidFill>
                  <a:schemeClr val="hlink"/>
                </a:solidFill>
                <a:hlinkClick r:id="rId4"/>
              </a:rPr>
              <a:t>https://link.springer.com/article/10.1631/FITEE.1900549#citeas</a:t>
            </a:r>
            <a:r>
              <a:rPr lang="en" sz="1400"/>
              <a:t> </a:t>
            </a:r>
            <a:endParaRPr sz="1400"/>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working of mVis tool ?</a:t>
            </a:r>
            <a:endParaRPr/>
          </a:p>
        </p:txBody>
      </p:sp>
      <p:sp>
        <p:nvSpPr>
          <p:cNvPr id="189" name="Google Shape;189;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2" title="ScatterPlotMatrix"/>
          <p:cNvPicPr preferRelativeResize="0"/>
          <p:nvPr/>
        </p:nvPicPr>
        <p:blipFill rotWithShape="1">
          <a:blip r:embed="rId4">
            <a:alphaModFix/>
          </a:blip>
          <a:srcRect b="7817" l="0" r="0" t="0"/>
          <a:stretch/>
        </p:blipFill>
        <p:spPr>
          <a:xfrm>
            <a:off x="729450" y="1985475"/>
            <a:ext cx="4671225" cy="2261100"/>
          </a:xfrm>
          <a:prstGeom prst="rect">
            <a:avLst/>
          </a:prstGeom>
          <a:noFill/>
          <a:ln>
            <a:noFill/>
          </a:ln>
        </p:spPr>
      </p:pic>
      <p:pic>
        <p:nvPicPr>
          <p:cNvPr id="191" name="Google Shape;191;p22" title="Parallel Coordinate system"/>
          <p:cNvPicPr preferRelativeResize="0"/>
          <p:nvPr/>
        </p:nvPicPr>
        <p:blipFill>
          <a:blip r:embed="rId5">
            <a:alphaModFix/>
          </a:blip>
          <a:stretch>
            <a:fillRect/>
          </a:stretch>
        </p:blipFill>
        <p:spPr>
          <a:xfrm>
            <a:off x="5400675" y="1931900"/>
            <a:ext cx="3375425" cy="2782975"/>
          </a:xfrm>
          <a:prstGeom prst="rect">
            <a:avLst/>
          </a:prstGeom>
          <a:noFill/>
          <a:ln>
            <a:noFill/>
          </a:ln>
        </p:spPr>
      </p:pic>
      <p:pic>
        <p:nvPicPr>
          <p:cNvPr id="192" name="Google Shape;192;p22"/>
          <p:cNvPicPr preferRelativeResize="0"/>
          <p:nvPr/>
        </p:nvPicPr>
        <p:blipFill>
          <a:blip r:embed="rId6">
            <a:alphaModFix/>
          </a:blip>
          <a:stretch>
            <a:fillRect/>
          </a:stretch>
        </p:blipFill>
        <p:spPr>
          <a:xfrm>
            <a:off x="6386525" y="554300"/>
            <a:ext cx="2600326" cy="1377600"/>
          </a:xfrm>
          <a:prstGeom prst="rect">
            <a:avLst/>
          </a:prstGeom>
          <a:noFill/>
          <a:ln>
            <a:noFill/>
          </a:ln>
        </p:spPr>
      </p:pic>
      <p:sp>
        <p:nvSpPr>
          <p:cNvPr id="193" name="Google Shape;193;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Dataset is being used?</a:t>
            </a:r>
            <a:endParaRPr/>
          </a:p>
        </p:txBody>
      </p:sp>
      <p:sp>
        <p:nvSpPr>
          <p:cNvPr id="199" name="Google Shape;199;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MNIST</a:t>
            </a:r>
            <a:endParaRPr sz="1800"/>
          </a:p>
          <a:p>
            <a:pPr indent="-342900" lvl="0" marL="457200" rtl="0" algn="l">
              <a:spcBef>
                <a:spcPts val="0"/>
              </a:spcBef>
              <a:spcAft>
                <a:spcPts val="0"/>
              </a:spcAft>
              <a:buSzPts val="1800"/>
              <a:buChar char="●"/>
            </a:pPr>
            <a:r>
              <a:rPr lang="en" sz="1800"/>
              <a:t>A </a:t>
            </a:r>
            <a:r>
              <a:rPr lang="en" sz="1800"/>
              <a:t>socio-economic statistical dataset published by the World Bank</a:t>
            </a:r>
            <a:r>
              <a:rPr lang="en" sz="1800"/>
              <a:t> </a:t>
            </a:r>
            <a:endParaRPr sz="1800"/>
          </a:p>
          <a:p>
            <a:pPr indent="-342900" lvl="1" marL="914400" rtl="0" algn="l">
              <a:spcBef>
                <a:spcPts val="0"/>
              </a:spcBef>
              <a:spcAft>
                <a:spcPts val="0"/>
              </a:spcAft>
              <a:buSzPts val="1800"/>
              <a:buChar char="○"/>
            </a:pPr>
            <a:r>
              <a:rPr lang="en" sz="1800" u="sng">
                <a:solidFill>
                  <a:schemeClr val="hlink"/>
                </a:solidFill>
                <a:hlinkClick r:id="rId3"/>
              </a:rPr>
              <a:t>https://data.worldbank.org/country</a:t>
            </a:r>
            <a:r>
              <a:rPr lang="en" sz="1800"/>
              <a:t> </a:t>
            </a:r>
            <a:endParaRPr sz="1800"/>
          </a:p>
        </p:txBody>
      </p:sp>
      <p:sp>
        <p:nvSpPr>
          <p:cNvPr id="200" name="Google Shape;20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729450" y="1318650"/>
            <a:ext cx="7688700" cy="9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techniques are used for the classification performance?</a:t>
            </a:r>
            <a:endParaRPr/>
          </a:p>
          <a:p>
            <a:pPr indent="0" lvl="0" marL="0" rtl="0" algn="l">
              <a:spcBef>
                <a:spcPts val="0"/>
              </a:spcBef>
              <a:spcAft>
                <a:spcPts val="0"/>
              </a:spcAft>
              <a:buNone/>
            </a:pPr>
            <a:r>
              <a:t/>
            </a:r>
            <a:endParaRPr/>
          </a:p>
        </p:txBody>
      </p:sp>
      <p:sp>
        <p:nvSpPr>
          <p:cNvPr id="206" name="Google Shape;206;p24"/>
          <p:cNvSpPr txBox="1"/>
          <p:nvPr>
            <p:ph idx="1" type="body"/>
          </p:nvPr>
        </p:nvSpPr>
        <p:spPr>
          <a:xfrm>
            <a:off x="729450" y="2293150"/>
            <a:ext cx="7688700" cy="204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07" name="Google Shape;207;p24"/>
          <p:cNvGrpSpPr/>
          <p:nvPr/>
        </p:nvGrpSpPr>
        <p:grpSpPr>
          <a:xfrm>
            <a:off x="1135850" y="2293150"/>
            <a:ext cx="7200850" cy="2560875"/>
            <a:chOff x="1135850" y="2293150"/>
            <a:chExt cx="7200850" cy="2560875"/>
          </a:xfrm>
        </p:grpSpPr>
        <p:sp>
          <p:nvSpPr>
            <p:cNvPr id="208" name="Google Shape;208;p24"/>
            <p:cNvSpPr/>
            <p:nvPr/>
          </p:nvSpPr>
          <p:spPr>
            <a:xfrm>
              <a:off x="3418300" y="2293150"/>
              <a:ext cx="1371600" cy="67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 </a:t>
              </a:r>
              <a:endParaRPr/>
            </a:p>
            <a:p>
              <a:pPr indent="0" lvl="0" marL="0" rtl="0" algn="l">
                <a:spcBef>
                  <a:spcPts val="0"/>
                </a:spcBef>
                <a:spcAft>
                  <a:spcPts val="0"/>
                </a:spcAft>
                <a:buNone/>
              </a:pPr>
              <a:r>
                <a:rPr lang="en"/>
                <a:t>Performance</a:t>
              </a:r>
              <a:endParaRPr/>
            </a:p>
          </p:txBody>
        </p:sp>
        <p:sp>
          <p:nvSpPr>
            <p:cNvPr id="209" name="Google Shape;209;p24"/>
            <p:cNvSpPr/>
            <p:nvPr/>
          </p:nvSpPr>
          <p:spPr>
            <a:xfrm>
              <a:off x="1135850" y="3134650"/>
              <a:ext cx="1489500" cy="70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Greedy technique</a:t>
              </a:r>
              <a:endParaRPr/>
            </a:p>
          </p:txBody>
        </p:sp>
        <p:sp>
          <p:nvSpPr>
            <p:cNvPr id="210" name="Google Shape;210;p24"/>
            <p:cNvSpPr/>
            <p:nvPr/>
          </p:nvSpPr>
          <p:spPr>
            <a:xfrm>
              <a:off x="3418300" y="3150700"/>
              <a:ext cx="1371600" cy="67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Active learning</a:t>
              </a:r>
              <a:endParaRPr/>
            </a:p>
          </p:txBody>
        </p:sp>
        <p:sp>
          <p:nvSpPr>
            <p:cNvPr id="211" name="Google Shape;211;p24"/>
            <p:cNvSpPr/>
            <p:nvPr/>
          </p:nvSpPr>
          <p:spPr>
            <a:xfrm>
              <a:off x="5829300" y="3177550"/>
              <a:ext cx="1157400" cy="62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random selection</a:t>
              </a:r>
              <a:endParaRPr/>
            </a:p>
          </p:txBody>
        </p:sp>
        <p:sp>
          <p:nvSpPr>
            <p:cNvPr id="212" name="Google Shape;212;p24"/>
            <p:cNvSpPr/>
            <p:nvPr/>
          </p:nvSpPr>
          <p:spPr>
            <a:xfrm>
              <a:off x="3445150" y="4146925"/>
              <a:ext cx="1317900" cy="70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1. </a:t>
              </a:r>
              <a:r>
                <a:rPr lang="en" sz="900"/>
                <a:t>Smallest margin.</a:t>
              </a:r>
              <a:endParaRPr sz="900"/>
            </a:p>
            <a:p>
              <a:pPr indent="0" lvl="0" marL="0" rtl="0" algn="l">
                <a:spcBef>
                  <a:spcPts val="0"/>
                </a:spcBef>
                <a:spcAft>
                  <a:spcPts val="0"/>
                </a:spcAft>
                <a:buNone/>
              </a:pPr>
              <a:r>
                <a:rPr lang="en" sz="900"/>
                <a:t>2. Entropy sampling.</a:t>
              </a:r>
              <a:endParaRPr sz="900"/>
            </a:p>
            <a:p>
              <a:pPr indent="0" lvl="0" marL="0" rtl="0" algn="l">
                <a:spcBef>
                  <a:spcPts val="0"/>
                </a:spcBef>
                <a:spcAft>
                  <a:spcPts val="0"/>
                </a:spcAft>
                <a:buNone/>
              </a:pPr>
              <a:r>
                <a:rPr lang="en" sz="900"/>
                <a:t>3. least significant confidence.</a:t>
              </a:r>
              <a:endParaRPr sz="900"/>
            </a:p>
          </p:txBody>
        </p:sp>
        <p:sp>
          <p:nvSpPr>
            <p:cNvPr id="213" name="Google Shape;213;p24"/>
            <p:cNvSpPr/>
            <p:nvPr/>
          </p:nvSpPr>
          <p:spPr>
            <a:xfrm>
              <a:off x="5304250" y="4189825"/>
              <a:ext cx="1157400" cy="62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Average accuracy</a:t>
              </a:r>
              <a:endParaRPr/>
            </a:p>
          </p:txBody>
        </p:sp>
        <p:cxnSp>
          <p:nvCxnSpPr>
            <p:cNvPr id="214" name="Google Shape;214;p24"/>
            <p:cNvCxnSpPr>
              <a:stCxn id="212" idx="3"/>
              <a:endCxn id="213" idx="1"/>
            </p:cNvCxnSpPr>
            <p:nvPr/>
          </p:nvCxnSpPr>
          <p:spPr>
            <a:xfrm>
              <a:off x="4763050" y="4500475"/>
              <a:ext cx="541200" cy="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4"/>
            <p:cNvSpPr/>
            <p:nvPr/>
          </p:nvSpPr>
          <p:spPr>
            <a:xfrm>
              <a:off x="1221650" y="4103950"/>
              <a:ext cx="1317900" cy="70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Performs all labelling strategies</a:t>
              </a:r>
              <a:endParaRPr/>
            </a:p>
          </p:txBody>
        </p:sp>
        <p:cxnSp>
          <p:nvCxnSpPr>
            <p:cNvPr id="216" name="Google Shape;216;p24"/>
            <p:cNvCxnSpPr>
              <a:stCxn id="208" idx="1"/>
              <a:endCxn id="209" idx="3"/>
            </p:cNvCxnSpPr>
            <p:nvPr/>
          </p:nvCxnSpPr>
          <p:spPr>
            <a:xfrm flipH="1">
              <a:off x="2625400" y="2630650"/>
              <a:ext cx="792900" cy="857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4"/>
            <p:cNvCxnSpPr>
              <a:endCxn id="210" idx="0"/>
            </p:cNvCxnSpPr>
            <p:nvPr/>
          </p:nvCxnSpPr>
          <p:spPr>
            <a:xfrm>
              <a:off x="4104100" y="2968000"/>
              <a:ext cx="0" cy="1827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4"/>
            <p:cNvCxnSpPr>
              <a:stCxn id="210" idx="2"/>
              <a:endCxn id="212" idx="0"/>
            </p:cNvCxnSpPr>
            <p:nvPr/>
          </p:nvCxnSpPr>
          <p:spPr>
            <a:xfrm>
              <a:off x="4104100" y="3825700"/>
              <a:ext cx="0" cy="3213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4"/>
            <p:cNvCxnSpPr>
              <a:stCxn id="209" idx="2"/>
              <a:endCxn id="215" idx="0"/>
            </p:cNvCxnSpPr>
            <p:nvPr/>
          </p:nvCxnSpPr>
          <p:spPr>
            <a:xfrm>
              <a:off x="1880600" y="3841750"/>
              <a:ext cx="0" cy="2622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4"/>
            <p:cNvCxnSpPr>
              <a:stCxn id="208" idx="3"/>
              <a:endCxn id="211" idx="1"/>
            </p:cNvCxnSpPr>
            <p:nvPr/>
          </p:nvCxnSpPr>
          <p:spPr>
            <a:xfrm>
              <a:off x="4789900" y="2630650"/>
              <a:ext cx="1039500" cy="8577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4"/>
            <p:cNvSpPr/>
            <p:nvPr/>
          </p:nvSpPr>
          <p:spPr>
            <a:xfrm>
              <a:off x="7265100" y="3190750"/>
              <a:ext cx="1071600" cy="59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Instance were run 200 times</a:t>
              </a:r>
              <a:endParaRPr/>
            </a:p>
          </p:txBody>
        </p:sp>
        <p:cxnSp>
          <p:nvCxnSpPr>
            <p:cNvPr id="222" name="Google Shape;222;p24"/>
            <p:cNvCxnSpPr>
              <a:stCxn id="211" idx="3"/>
              <a:endCxn id="221" idx="1"/>
            </p:cNvCxnSpPr>
            <p:nvPr/>
          </p:nvCxnSpPr>
          <p:spPr>
            <a:xfrm>
              <a:off x="6986700" y="3488200"/>
              <a:ext cx="278400" cy="0"/>
            </a:xfrm>
            <a:prstGeom prst="straightConnector1">
              <a:avLst/>
            </a:prstGeom>
            <a:noFill/>
            <a:ln cap="flat" cmpd="sng" w="9525">
              <a:solidFill>
                <a:schemeClr val="dk2"/>
              </a:solidFill>
              <a:prstDash val="solid"/>
              <a:round/>
              <a:headEnd len="med" w="med" type="none"/>
              <a:tailEnd len="med" w="med" type="triangle"/>
            </a:ln>
          </p:spPr>
        </p:cxnSp>
      </p:grpSp>
      <p:sp>
        <p:nvSpPr>
          <p:cNvPr id="223" name="Google Shape;223;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design for studying these three visualizations?</a:t>
            </a:r>
            <a:endParaRPr/>
          </a:p>
        </p:txBody>
      </p:sp>
      <p:sp>
        <p:nvSpPr>
          <p:cNvPr id="229" name="Google Shape;229;p25"/>
          <p:cNvSpPr txBox="1"/>
          <p:nvPr>
            <p:ph idx="1" type="body"/>
          </p:nvPr>
        </p:nvSpPr>
        <p:spPr>
          <a:xfrm>
            <a:off x="729450" y="2250275"/>
            <a:ext cx="76887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0" name="Google Shape;230;p25"/>
          <p:cNvSpPr/>
          <p:nvPr/>
        </p:nvSpPr>
        <p:spPr>
          <a:xfrm>
            <a:off x="921550" y="2432450"/>
            <a:ext cx="2882400" cy="13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do three individual visualisation techniques (similarity map, SPLOM, and parallel coordinates) compare in terms of accuracy ?</a:t>
            </a:r>
            <a:endParaRPr/>
          </a:p>
          <a:p>
            <a:pPr indent="0" lvl="0" marL="0" rtl="0" algn="l">
              <a:spcBef>
                <a:spcPts val="0"/>
              </a:spcBef>
              <a:spcAft>
                <a:spcPts val="0"/>
              </a:spcAft>
              <a:buNone/>
            </a:pPr>
            <a:r>
              <a:t/>
            </a:r>
            <a:endParaRPr/>
          </a:p>
        </p:txBody>
      </p:sp>
      <p:sp>
        <p:nvSpPr>
          <p:cNvPr id="231" name="Google Shape;231;p25"/>
          <p:cNvSpPr/>
          <p:nvPr/>
        </p:nvSpPr>
        <p:spPr>
          <a:xfrm>
            <a:off x="4018375" y="2432450"/>
            <a:ext cx="2218200" cy="125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are these three techniques are better when compared to the non-interactive visualizations?</a:t>
            </a:r>
            <a:endParaRPr/>
          </a:p>
        </p:txBody>
      </p:sp>
      <p:sp>
        <p:nvSpPr>
          <p:cNvPr id="232" name="Google Shape;232;p25"/>
          <p:cNvSpPr/>
          <p:nvPr/>
        </p:nvSpPr>
        <p:spPr>
          <a:xfrm>
            <a:off x="6451000" y="2469950"/>
            <a:ext cx="1907100" cy="117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Which technique is rated high by the user, in terms of user experience?</a:t>
            </a:r>
            <a:endParaRPr/>
          </a:p>
        </p:txBody>
      </p:sp>
      <p:sp>
        <p:nvSpPr>
          <p:cNvPr id="233" name="Google Shape;233;p25"/>
          <p:cNvSpPr/>
          <p:nvPr/>
        </p:nvSpPr>
        <p:spPr>
          <a:xfrm>
            <a:off x="3996925" y="3889775"/>
            <a:ext cx="2025300" cy="100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Did users chose different labelling strategies based on the visualization?</a:t>
            </a:r>
            <a:endParaRPr/>
          </a:p>
        </p:txBody>
      </p:sp>
      <p:sp>
        <p:nvSpPr>
          <p:cNvPr id="234" name="Google Shape;234;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276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 participants and setup?</a:t>
            </a:r>
            <a:endParaRPr/>
          </a:p>
        </p:txBody>
      </p:sp>
      <p:sp>
        <p:nvSpPr>
          <p:cNvPr id="240" name="Google Shape;240;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41" name="Google Shape;241;p26"/>
          <p:cNvGrpSpPr/>
          <p:nvPr/>
        </p:nvGrpSpPr>
        <p:grpSpPr>
          <a:xfrm>
            <a:off x="1089325" y="2024053"/>
            <a:ext cx="6968958" cy="1863622"/>
            <a:chOff x="1087525" y="1573303"/>
            <a:chExt cx="6968958" cy="1863622"/>
          </a:xfrm>
        </p:grpSpPr>
        <p:grpSp>
          <p:nvGrpSpPr>
            <p:cNvPr id="242" name="Google Shape;242;p26"/>
            <p:cNvGrpSpPr/>
            <p:nvPr/>
          </p:nvGrpSpPr>
          <p:grpSpPr>
            <a:xfrm>
              <a:off x="1087525" y="1574025"/>
              <a:ext cx="1834900" cy="1862900"/>
              <a:chOff x="1083025" y="1574025"/>
              <a:chExt cx="1834900" cy="1862900"/>
            </a:xfrm>
          </p:grpSpPr>
          <p:sp>
            <p:nvSpPr>
              <p:cNvPr id="243" name="Google Shape;243;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1</a:t>
                </a:r>
                <a:endParaRPr sz="800">
                  <a:solidFill>
                    <a:srgbClr val="0C58D3"/>
                  </a:solidFill>
                  <a:latin typeface="Roboto"/>
                  <a:ea typeface="Roboto"/>
                  <a:cs typeface="Roboto"/>
                  <a:sym typeface="Roboto"/>
                </a:endParaRPr>
              </a:p>
            </p:txBody>
          </p:sp>
          <p:sp>
            <p:nvSpPr>
              <p:cNvPr id="244" name="Google Shape;244;p26"/>
              <p:cNvSpPr txBox="1"/>
              <p:nvPr/>
            </p:nvSpPr>
            <p:spPr>
              <a:xfrm>
                <a:off x="1235825" y="2695025"/>
                <a:ext cx="1505100" cy="74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Introduction &amp; Background questionnaire</a:t>
                </a:r>
                <a:endParaRPr b="1" sz="1000">
                  <a:solidFill>
                    <a:srgbClr val="0C58D3"/>
                  </a:solidFill>
                  <a:latin typeface="Roboto"/>
                  <a:ea typeface="Roboto"/>
                  <a:cs typeface="Roboto"/>
                  <a:sym typeface="Roboto"/>
                </a:endParaRPr>
              </a:p>
            </p:txBody>
          </p:sp>
          <p:cxnSp>
            <p:nvCxnSpPr>
              <p:cNvPr id="245" name="Google Shape;245;p26"/>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46" name="Google Shape;246;p26"/>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7" name="Google Shape;247;p26"/>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6"/>
            <p:cNvGrpSpPr/>
            <p:nvPr/>
          </p:nvGrpSpPr>
          <p:grpSpPr>
            <a:xfrm>
              <a:off x="2796474" y="1574025"/>
              <a:ext cx="1834900" cy="1858400"/>
              <a:chOff x="1083025" y="1574025"/>
              <a:chExt cx="1834900" cy="1858400"/>
            </a:xfrm>
          </p:grpSpPr>
          <p:sp>
            <p:nvSpPr>
              <p:cNvPr id="249" name="Google Shape;249;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2</a:t>
                </a:r>
                <a:endParaRPr sz="800">
                  <a:solidFill>
                    <a:srgbClr val="0C58D3"/>
                  </a:solidFill>
                  <a:latin typeface="Roboto"/>
                  <a:ea typeface="Roboto"/>
                  <a:cs typeface="Roboto"/>
                  <a:sym typeface="Roboto"/>
                </a:endParaRPr>
              </a:p>
            </p:txBody>
          </p:sp>
          <p:sp>
            <p:nvSpPr>
              <p:cNvPr id="250" name="Google Shape;250;p26"/>
              <p:cNvSpPr txBox="1"/>
              <p:nvPr/>
            </p:nvSpPr>
            <p:spPr>
              <a:xfrm>
                <a:off x="1235826" y="2695025"/>
                <a:ext cx="1505100" cy="73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Demonstration of mVis and practice</a:t>
                </a:r>
                <a:endParaRPr b="1" sz="1000">
                  <a:solidFill>
                    <a:srgbClr val="0C58D3"/>
                  </a:solidFill>
                  <a:latin typeface="Roboto"/>
                  <a:ea typeface="Roboto"/>
                  <a:cs typeface="Roboto"/>
                  <a:sym typeface="Roboto"/>
                </a:endParaRPr>
              </a:p>
            </p:txBody>
          </p:sp>
          <p:cxnSp>
            <p:nvCxnSpPr>
              <p:cNvPr id="251" name="Google Shape;251;p26"/>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52" name="Google Shape;252;p26"/>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3" name="Google Shape;253;p26"/>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6"/>
            <p:cNvGrpSpPr/>
            <p:nvPr/>
          </p:nvGrpSpPr>
          <p:grpSpPr>
            <a:xfrm>
              <a:off x="4508319" y="1573314"/>
              <a:ext cx="1834900" cy="1862920"/>
              <a:chOff x="1083025" y="1574025"/>
              <a:chExt cx="1834900" cy="1862920"/>
            </a:xfrm>
          </p:grpSpPr>
          <p:sp>
            <p:nvSpPr>
              <p:cNvPr id="255" name="Google Shape;255;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3</a:t>
                </a:r>
                <a:endParaRPr sz="800">
                  <a:solidFill>
                    <a:srgbClr val="858585"/>
                  </a:solidFill>
                  <a:latin typeface="Roboto"/>
                  <a:ea typeface="Roboto"/>
                  <a:cs typeface="Roboto"/>
                  <a:sym typeface="Roboto"/>
                </a:endParaRPr>
              </a:p>
            </p:txBody>
          </p:sp>
          <p:sp>
            <p:nvSpPr>
              <p:cNvPr id="256" name="Google Shape;256;p26"/>
              <p:cNvSpPr txBox="1"/>
              <p:nvPr/>
            </p:nvSpPr>
            <p:spPr>
              <a:xfrm>
                <a:off x="1235831" y="2695044"/>
                <a:ext cx="1505100" cy="74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Allowing user to perform analysis</a:t>
                </a:r>
                <a:endParaRPr b="1" sz="1000">
                  <a:solidFill>
                    <a:srgbClr val="858585"/>
                  </a:solidFill>
                  <a:latin typeface="Roboto"/>
                  <a:ea typeface="Roboto"/>
                  <a:cs typeface="Roboto"/>
                  <a:sym typeface="Roboto"/>
                </a:endParaRPr>
              </a:p>
            </p:txBody>
          </p:sp>
          <p:cxnSp>
            <p:nvCxnSpPr>
              <p:cNvPr id="257" name="Google Shape;257;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58" name="Google Shape;258;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9" name="Google Shape;259;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6"/>
            <p:cNvGrpSpPr/>
            <p:nvPr/>
          </p:nvGrpSpPr>
          <p:grpSpPr>
            <a:xfrm>
              <a:off x="6221583" y="1573303"/>
              <a:ext cx="1834900" cy="1858396"/>
              <a:chOff x="1083025" y="1574025"/>
              <a:chExt cx="1834900" cy="1858396"/>
            </a:xfrm>
          </p:grpSpPr>
          <p:sp>
            <p:nvSpPr>
              <p:cNvPr id="261" name="Google Shape;261;p26"/>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4</a:t>
                </a:r>
                <a:endParaRPr sz="800">
                  <a:solidFill>
                    <a:srgbClr val="858585"/>
                  </a:solidFill>
                  <a:latin typeface="Roboto"/>
                  <a:ea typeface="Roboto"/>
                  <a:cs typeface="Roboto"/>
                  <a:sym typeface="Roboto"/>
                </a:endParaRPr>
              </a:p>
            </p:txBody>
          </p:sp>
          <p:sp>
            <p:nvSpPr>
              <p:cNvPr id="262" name="Google Shape;262;p26"/>
              <p:cNvSpPr txBox="1"/>
              <p:nvPr/>
            </p:nvSpPr>
            <p:spPr>
              <a:xfrm>
                <a:off x="1235817" y="2695020"/>
                <a:ext cx="1505100" cy="73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Interview and feedback</a:t>
                </a:r>
                <a:endParaRPr b="1" sz="1000">
                  <a:solidFill>
                    <a:srgbClr val="858585"/>
                  </a:solidFill>
                  <a:latin typeface="Roboto"/>
                  <a:ea typeface="Roboto"/>
                  <a:cs typeface="Roboto"/>
                  <a:sym typeface="Roboto"/>
                </a:endParaRPr>
              </a:p>
            </p:txBody>
          </p:sp>
          <p:cxnSp>
            <p:nvCxnSpPr>
              <p:cNvPr id="263" name="Google Shape;263;p26"/>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64" name="Google Shape;264;p2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5" name="Google Shape;265;p2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 name="Google Shape;26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729450" y="1318650"/>
            <a:ext cx="4360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based on the interactive visualisation techniques</a:t>
            </a:r>
            <a:endParaRPr/>
          </a:p>
        </p:txBody>
      </p:sp>
      <p:sp>
        <p:nvSpPr>
          <p:cNvPr id="272" name="Google Shape;272;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27"/>
          <p:cNvPicPr preferRelativeResize="0"/>
          <p:nvPr/>
        </p:nvPicPr>
        <p:blipFill>
          <a:blip r:embed="rId4">
            <a:alphaModFix/>
          </a:blip>
          <a:stretch>
            <a:fillRect/>
          </a:stretch>
        </p:blipFill>
        <p:spPr>
          <a:xfrm>
            <a:off x="729450" y="2635775"/>
            <a:ext cx="3956926" cy="2109725"/>
          </a:xfrm>
          <a:prstGeom prst="rect">
            <a:avLst/>
          </a:prstGeom>
          <a:noFill/>
          <a:ln>
            <a:noFill/>
          </a:ln>
        </p:spPr>
      </p:pic>
      <p:sp>
        <p:nvSpPr>
          <p:cNvPr id="274" name="Google Shape;274;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27"/>
          <p:cNvPicPr preferRelativeResize="0"/>
          <p:nvPr/>
        </p:nvPicPr>
        <p:blipFill>
          <a:blip r:embed="rId5">
            <a:alphaModFix/>
          </a:blip>
          <a:stretch>
            <a:fillRect/>
          </a:stretch>
        </p:blipFill>
        <p:spPr>
          <a:xfrm>
            <a:off x="5367600" y="1318650"/>
            <a:ext cx="2997200" cy="373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Interactive visual labelling VS Active learning</a:t>
            </a:r>
            <a:endParaRPr/>
          </a:p>
        </p:txBody>
      </p:sp>
      <p:sp>
        <p:nvSpPr>
          <p:cNvPr id="281" name="Google Shape;281;p28"/>
          <p:cNvSpPr txBox="1"/>
          <p:nvPr>
            <p:ph idx="1" type="body"/>
          </p:nvPr>
        </p:nvSpPr>
        <p:spPr>
          <a:xfrm>
            <a:off x="729450" y="1942150"/>
            <a:ext cx="7688700" cy="239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 name="Google Shape;282;p28"/>
          <p:cNvPicPr preferRelativeResize="0"/>
          <p:nvPr/>
        </p:nvPicPr>
        <p:blipFill>
          <a:blip r:embed="rId4">
            <a:alphaModFix/>
          </a:blip>
          <a:stretch>
            <a:fillRect/>
          </a:stretch>
        </p:blipFill>
        <p:spPr>
          <a:xfrm>
            <a:off x="729450" y="1942150"/>
            <a:ext cx="7924850" cy="2859876"/>
          </a:xfrm>
          <a:prstGeom prst="rect">
            <a:avLst/>
          </a:prstGeom>
          <a:noFill/>
          <a:ln>
            <a:noFill/>
          </a:ln>
        </p:spPr>
      </p:pic>
      <p:sp>
        <p:nvSpPr>
          <p:cNvPr id="283" name="Google Shape;283;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Mean ratings from Users</a:t>
            </a:r>
            <a:endParaRPr/>
          </a:p>
        </p:txBody>
      </p:sp>
      <p:sp>
        <p:nvSpPr>
          <p:cNvPr id="289" name="Google Shape;2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29"/>
          <p:cNvPicPr preferRelativeResize="0"/>
          <p:nvPr/>
        </p:nvPicPr>
        <p:blipFill>
          <a:blip r:embed="rId4">
            <a:alphaModFix/>
          </a:blip>
          <a:stretch>
            <a:fillRect/>
          </a:stretch>
        </p:blipFill>
        <p:spPr>
          <a:xfrm>
            <a:off x="729450" y="2078875"/>
            <a:ext cx="7916825" cy="2776425"/>
          </a:xfrm>
          <a:prstGeom prst="rect">
            <a:avLst/>
          </a:prstGeom>
          <a:noFill/>
          <a:ln>
            <a:noFill/>
          </a:ln>
        </p:spPr>
      </p:pic>
      <p:sp>
        <p:nvSpPr>
          <p:cNvPr id="291" name="Google Shape;291;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97" name="Google Shape;297;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The classification performance of interactive visual labelling techniques can outperform those of AL selection strategies.</a:t>
            </a:r>
            <a:endParaRPr sz="1800"/>
          </a:p>
          <a:p>
            <a:pPr indent="-342900" lvl="0" marL="457200" rtl="0" algn="l">
              <a:lnSpc>
                <a:spcPct val="150000"/>
              </a:lnSpc>
              <a:spcBef>
                <a:spcPts val="0"/>
              </a:spcBef>
              <a:spcAft>
                <a:spcPts val="0"/>
              </a:spcAft>
              <a:buSzPts val="1800"/>
              <a:buChar char="●"/>
            </a:pPr>
            <a:r>
              <a:rPr lang="en" sz="1800"/>
              <a:t>It is analyzed that similarity map is less complex than the other methods of visualization.</a:t>
            </a:r>
            <a:endParaRPr sz="1800"/>
          </a:p>
          <a:p>
            <a:pPr indent="-342900" lvl="0" marL="457200" rtl="0" algn="l">
              <a:lnSpc>
                <a:spcPct val="150000"/>
              </a:lnSpc>
              <a:spcBef>
                <a:spcPts val="0"/>
              </a:spcBef>
              <a:spcAft>
                <a:spcPts val="0"/>
              </a:spcAft>
              <a:buSzPts val="1800"/>
              <a:buChar char="●"/>
            </a:pPr>
            <a:r>
              <a:rPr lang="en" sz="1800"/>
              <a:t>It is also observed that users who are familiar with parallel coordinates perform better and are more confident in using it for label decision making.</a:t>
            </a:r>
            <a:endParaRPr sz="1800"/>
          </a:p>
        </p:txBody>
      </p:sp>
      <p:sp>
        <p:nvSpPr>
          <p:cNvPr id="298" name="Google Shape;298;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The number of settings were fixed, which could be varied as well.</a:t>
            </a:r>
            <a:endParaRPr sz="1800"/>
          </a:p>
          <a:p>
            <a:pPr indent="-342900" lvl="1" marL="914400" rtl="0" algn="l">
              <a:lnSpc>
                <a:spcPct val="150000"/>
              </a:lnSpc>
              <a:spcBef>
                <a:spcPts val="0"/>
              </a:spcBef>
              <a:spcAft>
                <a:spcPts val="0"/>
              </a:spcAft>
              <a:buSzPts val="1800"/>
              <a:buChar char="○"/>
            </a:pPr>
            <a:r>
              <a:rPr lang="en" sz="1800"/>
              <a:t>Including more AL techniques and visualization than just using three.</a:t>
            </a:r>
            <a:endParaRPr sz="1800"/>
          </a:p>
          <a:p>
            <a:pPr indent="-342900" lvl="1" marL="914400" rtl="0" algn="l">
              <a:lnSpc>
                <a:spcPct val="150000"/>
              </a:lnSpc>
              <a:spcBef>
                <a:spcPts val="0"/>
              </a:spcBef>
              <a:spcAft>
                <a:spcPts val="0"/>
              </a:spcAft>
              <a:buSzPts val="1800"/>
              <a:buChar char="○"/>
            </a:pPr>
            <a:r>
              <a:rPr lang="en" sz="1800"/>
              <a:t>Using various classification algorithms.</a:t>
            </a:r>
            <a:endParaRPr sz="1800"/>
          </a:p>
          <a:p>
            <a:pPr indent="-342900" lvl="1" marL="914400" rtl="0" algn="l">
              <a:lnSpc>
                <a:spcPct val="150000"/>
              </a:lnSpc>
              <a:spcBef>
                <a:spcPts val="0"/>
              </a:spcBef>
              <a:spcAft>
                <a:spcPts val="0"/>
              </a:spcAft>
              <a:buSzPts val="1800"/>
              <a:buChar char="○"/>
            </a:pPr>
            <a:r>
              <a:rPr lang="en" sz="1800"/>
              <a:t>T</a:t>
            </a:r>
            <a:r>
              <a:rPr lang="en" sz="1800"/>
              <a:t>he WB dataset could be presented as map views</a:t>
            </a:r>
            <a:endParaRPr sz="1800"/>
          </a:p>
        </p:txBody>
      </p:sp>
      <p:sp>
        <p:nvSpPr>
          <p:cNvPr id="304" name="Google Shape;30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05" name="Google Shape;305;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Active Learning?</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4"/>
          <p:cNvPicPr preferRelativeResize="0"/>
          <p:nvPr/>
        </p:nvPicPr>
        <p:blipFill>
          <a:blip r:embed="rId3">
            <a:alphaModFix/>
          </a:blip>
          <a:stretch>
            <a:fillRect/>
          </a:stretch>
        </p:blipFill>
        <p:spPr>
          <a:xfrm>
            <a:off x="1024825" y="2078875"/>
            <a:ext cx="7094349" cy="2603651"/>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1" name="Google Shape;311;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12" name="Google Shape;312;p32"/>
          <p:cNvGrpSpPr/>
          <p:nvPr/>
        </p:nvGrpSpPr>
        <p:grpSpPr>
          <a:xfrm>
            <a:off x="6038025" y="2411210"/>
            <a:ext cx="2469661" cy="1384500"/>
            <a:chOff x="6038025" y="2598925"/>
            <a:chExt cx="2469661" cy="1384500"/>
          </a:xfrm>
        </p:grpSpPr>
        <p:cxnSp>
          <p:nvCxnSpPr>
            <p:cNvPr id="313" name="Google Shape;313;p32"/>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314" name="Google Shape;314;p32"/>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Results</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The similarity map performed better than both SPLOM with scatterplot and parallel coordinates in both the MNIST04 and WB datasets.</a:t>
              </a:r>
              <a:endParaRPr sz="11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sp>
          <p:nvSpPr>
            <p:cNvPr id="315" name="Google Shape;315;p32"/>
            <p:cNvSpPr/>
            <p:nvPr/>
          </p:nvSpPr>
          <p:spPr>
            <a:xfrm>
              <a:off x="6424027" y="3212150"/>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317" name="Google Shape;317;p32"/>
          <p:cNvGrpSpPr/>
          <p:nvPr/>
        </p:nvGrpSpPr>
        <p:grpSpPr>
          <a:xfrm>
            <a:off x="636325" y="2168389"/>
            <a:ext cx="2994725" cy="1308912"/>
            <a:chOff x="636325" y="2373759"/>
            <a:chExt cx="2994725" cy="1308912"/>
          </a:xfrm>
        </p:grpSpPr>
        <p:sp>
          <p:nvSpPr>
            <p:cNvPr id="318" name="Google Shape;318;p32"/>
            <p:cNvSpPr txBox="1"/>
            <p:nvPr/>
          </p:nvSpPr>
          <p:spPr>
            <a:xfrm>
              <a:off x="636325" y="2373770"/>
              <a:ext cx="1867200" cy="1308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Performance</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0"/>
                </a:spcAft>
                <a:buNone/>
              </a:pPr>
              <a:r>
                <a:rPr lang="en" sz="1100">
                  <a:latin typeface="Roboto"/>
                  <a:ea typeface="Roboto"/>
                  <a:cs typeface="Roboto"/>
                  <a:sym typeface="Roboto"/>
                </a:rPr>
                <a:t>All three interactive visualisations performed better than active learning algorithms, in terms of classification accuracy</a:t>
              </a:r>
              <a:endParaRPr sz="1100">
                <a:latin typeface="Roboto"/>
                <a:ea typeface="Roboto"/>
                <a:cs typeface="Roboto"/>
                <a:sym typeface="Roboto"/>
              </a:endParaRPr>
            </a:p>
            <a:p>
              <a:pPr indent="0" lvl="0" marL="0" rtl="0" algn="r">
                <a:spcBef>
                  <a:spcPts val="1600"/>
                </a:spcBef>
                <a:spcAft>
                  <a:spcPts val="1600"/>
                </a:spcAft>
                <a:buNone/>
              </a:pPr>
              <a:r>
                <a:t/>
              </a:r>
              <a:endParaRPr sz="800">
                <a:latin typeface="Roboto"/>
                <a:ea typeface="Roboto"/>
                <a:cs typeface="Roboto"/>
                <a:sym typeface="Roboto"/>
              </a:endParaRPr>
            </a:p>
          </p:txBody>
        </p:sp>
        <p:cxnSp>
          <p:nvCxnSpPr>
            <p:cNvPr id="319" name="Google Shape;319;p32"/>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20" name="Google Shape;320;p32"/>
            <p:cNvSpPr/>
            <p:nvPr/>
          </p:nvSpPr>
          <p:spPr>
            <a:xfrm>
              <a:off x="2523501" y="2431050"/>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322" name="Google Shape;322;p32"/>
          <p:cNvGrpSpPr/>
          <p:nvPr/>
        </p:nvGrpSpPr>
        <p:grpSpPr>
          <a:xfrm>
            <a:off x="4908100" y="875024"/>
            <a:ext cx="3599575" cy="1247100"/>
            <a:chOff x="4908100" y="1027430"/>
            <a:chExt cx="3599575" cy="1247100"/>
          </a:xfrm>
        </p:grpSpPr>
        <p:cxnSp>
          <p:nvCxnSpPr>
            <p:cNvPr id="323" name="Google Shape;323;p32"/>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324" name="Google Shape;324;p32"/>
            <p:cNvSpPr txBox="1"/>
            <p:nvPr/>
          </p:nvSpPr>
          <p:spPr>
            <a:xfrm>
              <a:off x="6640475" y="1027430"/>
              <a:ext cx="1867200" cy="12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A study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comparing three interactive visualisations with each other and with active learning for the purpose of labelling a multivariate dataset</a:t>
              </a:r>
              <a:endParaRPr sz="11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sp>
          <p:nvSpPr>
            <p:cNvPr id="325" name="Google Shape;325;p32"/>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327" name="Google Shape;327;p32"/>
          <p:cNvGrpSpPr/>
          <p:nvPr/>
        </p:nvGrpSpPr>
        <p:grpSpPr>
          <a:xfrm>
            <a:off x="2816394" y="1159175"/>
            <a:ext cx="3514811" cy="3252003"/>
            <a:chOff x="2991269" y="1153325"/>
            <a:chExt cx="3514811" cy="3252003"/>
          </a:xfrm>
        </p:grpSpPr>
        <p:sp>
          <p:nvSpPr>
            <p:cNvPr id="328" name="Google Shape;328;p32"/>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329" name="Google Shape;329;p32"/>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51561"/>
            </a:solidFill>
            <a:ln>
              <a:noFill/>
            </a:ln>
          </p:spPr>
        </p:sp>
        <p:sp>
          <p:nvSpPr>
            <p:cNvPr id="330" name="Google Shape;330;p32"/>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225A5"/>
            </a:solidFill>
            <a:ln>
              <a:noFill/>
            </a:ln>
          </p:spPr>
        </p:sp>
        <p:sp>
          <p:nvSpPr>
            <p:cNvPr id="331" name="Google Shape;331;p32"/>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32" name="Google Shape;332;p32"/>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333" name="Google Shape;333;p32"/>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334" name="Google Shape;334;p32"/>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335" name="Google Shape;335;p32"/>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grpSp>
        <p:nvGrpSpPr>
          <p:cNvPr id="336" name="Google Shape;336;p32"/>
          <p:cNvGrpSpPr/>
          <p:nvPr/>
        </p:nvGrpSpPr>
        <p:grpSpPr>
          <a:xfrm>
            <a:off x="468625" y="3670993"/>
            <a:ext cx="2994725" cy="1196738"/>
            <a:chOff x="636325" y="2373759"/>
            <a:chExt cx="2994725" cy="1308912"/>
          </a:xfrm>
        </p:grpSpPr>
        <p:sp>
          <p:nvSpPr>
            <p:cNvPr id="337" name="Google Shape;337;p32"/>
            <p:cNvSpPr txBox="1"/>
            <p:nvPr/>
          </p:nvSpPr>
          <p:spPr>
            <a:xfrm>
              <a:off x="636325" y="2373770"/>
              <a:ext cx="1867200" cy="1308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User benefits</a:t>
              </a:r>
              <a:endParaRPr b="1" sz="1200">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r">
                <a:spcBef>
                  <a:spcPts val="0"/>
                </a:spcBef>
                <a:spcAft>
                  <a:spcPts val="0"/>
                </a:spcAft>
                <a:buNone/>
              </a:pPr>
              <a:r>
                <a:rPr lang="en" sz="1100">
                  <a:latin typeface="Roboto"/>
                  <a:ea typeface="Roboto"/>
                  <a:cs typeface="Roboto"/>
                  <a:sym typeface="Roboto"/>
                </a:rPr>
                <a:t>The results support the view that a user-in-the-loop approach is beneficial for creating training datasets</a:t>
              </a:r>
              <a:endParaRPr sz="1100">
                <a:latin typeface="Roboto"/>
                <a:ea typeface="Roboto"/>
                <a:cs typeface="Roboto"/>
                <a:sym typeface="Roboto"/>
              </a:endParaRPr>
            </a:p>
            <a:p>
              <a:pPr indent="0" lvl="0" marL="0" rtl="0" algn="r">
                <a:spcBef>
                  <a:spcPts val="1600"/>
                </a:spcBef>
                <a:spcAft>
                  <a:spcPts val="0"/>
                </a:spcAft>
                <a:buNone/>
              </a:pPr>
              <a:r>
                <a:t/>
              </a:r>
              <a:endParaRPr sz="1100">
                <a:latin typeface="Roboto"/>
                <a:ea typeface="Roboto"/>
                <a:cs typeface="Roboto"/>
                <a:sym typeface="Roboto"/>
              </a:endParaRPr>
            </a:p>
            <a:p>
              <a:pPr indent="0" lvl="0" marL="0" rtl="0" algn="r">
                <a:spcBef>
                  <a:spcPts val="1600"/>
                </a:spcBef>
                <a:spcAft>
                  <a:spcPts val="1600"/>
                </a:spcAft>
                <a:buNone/>
              </a:pPr>
              <a:r>
                <a:t/>
              </a:r>
              <a:endParaRPr sz="800">
                <a:latin typeface="Roboto"/>
                <a:ea typeface="Roboto"/>
                <a:cs typeface="Roboto"/>
                <a:sym typeface="Roboto"/>
              </a:endParaRPr>
            </a:p>
          </p:txBody>
        </p:sp>
        <p:cxnSp>
          <p:nvCxnSpPr>
            <p:cNvPr id="338" name="Google Shape;338;p32"/>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39" name="Google Shape;339;p32"/>
            <p:cNvSpPr/>
            <p:nvPr/>
          </p:nvSpPr>
          <p:spPr>
            <a:xfrm>
              <a:off x="2523501" y="2431050"/>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sz="800">
                <a:solidFill>
                  <a:srgbClr val="FFFFFF"/>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Thanks!</a:t>
            </a:r>
            <a:endParaRPr sz="2600"/>
          </a:p>
        </p:txBody>
      </p:sp>
      <p:sp>
        <p:nvSpPr>
          <p:cNvPr id="347" name="Google Shape;347;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Interactive Visualization?</a:t>
            </a:r>
            <a:endParaRPr/>
          </a:p>
        </p:txBody>
      </p:sp>
      <p:sp>
        <p:nvSpPr>
          <p:cNvPr id="102" name="Google Shape;102;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3" name="Google Shape;103;p15"/>
          <p:cNvPicPr preferRelativeResize="0"/>
          <p:nvPr/>
        </p:nvPicPr>
        <p:blipFill>
          <a:blip r:embed="rId4">
            <a:alphaModFix/>
          </a:blip>
          <a:stretch>
            <a:fillRect/>
          </a:stretch>
        </p:blipFill>
        <p:spPr>
          <a:xfrm>
            <a:off x="729450" y="2078875"/>
            <a:ext cx="7688702" cy="2688576"/>
          </a:xfrm>
          <a:prstGeom prst="rect">
            <a:avLst/>
          </a:prstGeom>
          <a:noFill/>
          <a:ln>
            <a:noFill/>
          </a:ln>
        </p:spPr>
      </p:pic>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problem?</a:t>
            </a:r>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11" name="Google Shape;111;p16"/>
          <p:cNvGrpSpPr/>
          <p:nvPr/>
        </p:nvGrpSpPr>
        <p:grpSpPr>
          <a:xfrm>
            <a:off x="946200" y="2384875"/>
            <a:ext cx="6027900" cy="1649100"/>
            <a:chOff x="946200" y="2384875"/>
            <a:chExt cx="6027900" cy="1649100"/>
          </a:xfrm>
        </p:grpSpPr>
        <p:sp>
          <p:nvSpPr>
            <p:cNvPr id="112" name="Google Shape;112;p16"/>
            <p:cNvSpPr/>
            <p:nvPr/>
          </p:nvSpPr>
          <p:spPr>
            <a:xfrm>
              <a:off x="946200" y="2893975"/>
              <a:ext cx="1492200" cy="63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Active learning</a:t>
              </a:r>
              <a:endParaRPr/>
            </a:p>
          </p:txBody>
        </p:sp>
        <p:cxnSp>
          <p:nvCxnSpPr>
            <p:cNvPr id="113" name="Google Shape;113;p16"/>
            <p:cNvCxnSpPr>
              <a:stCxn id="112" idx="3"/>
              <a:endCxn id="114" idx="1"/>
            </p:cNvCxnSpPr>
            <p:nvPr/>
          </p:nvCxnSpPr>
          <p:spPr>
            <a:xfrm flipH="1" rot="10800000">
              <a:off x="2438400" y="2729425"/>
              <a:ext cx="837000" cy="4800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6"/>
            <p:cNvSpPr/>
            <p:nvPr/>
          </p:nvSpPr>
          <p:spPr>
            <a:xfrm>
              <a:off x="3275400" y="2414050"/>
              <a:ext cx="1369500" cy="63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One-shot Problem</a:t>
              </a:r>
              <a:endParaRPr/>
            </a:p>
          </p:txBody>
        </p:sp>
        <p:cxnSp>
          <p:nvCxnSpPr>
            <p:cNvPr id="115" name="Google Shape;115;p16"/>
            <p:cNvCxnSpPr>
              <a:endCxn id="116" idx="1"/>
            </p:cNvCxnSpPr>
            <p:nvPr/>
          </p:nvCxnSpPr>
          <p:spPr>
            <a:xfrm>
              <a:off x="2438400" y="3257275"/>
              <a:ext cx="837000" cy="4299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6"/>
            <p:cNvSpPr/>
            <p:nvPr/>
          </p:nvSpPr>
          <p:spPr>
            <a:xfrm>
              <a:off x="3275400" y="3371725"/>
              <a:ext cx="1369500" cy="63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 evaluation set</a:t>
              </a:r>
              <a:endParaRPr/>
            </a:p>
          </p:txBody>
        </p:sp>
        <p:cxnSp>
          <p:nvCxnSpPr>
            <p:cNvPr id="117" name="Google Shape;117;p16"/>
            <p:cNvCxnSpPr/>
            <p:nvPr/>
          </p:nvCxnSpPr>
          <p:spPr>
            <a:xfrm>
              <a:off x="4644900" y="2729500"/>
              <a:ext cx="837000" cy="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16"/>
            <p:cNvCxnSpPr/>
            <p:nvPr/>
          </p:nvCxnSpPr>
          <p:spPr>
            <a:xfrm>
              <a:off x="4644900" y="3687175"/>
              <a:ext cx="837000" cy="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6"/>
            <p:cNvSpPr/>
            <p:nvPr/>
          </p:nvSpPr>
          <p:spPr>
            <a:xfrm>
              <a:off x="5481900" y="2384875"/>
              <a:ext cx="1492200" cy="164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t>
              </a:r>
              <a:r>
                <a:rPr lang="en"/>
                <a:t>ot possible to reliably estimate the performance</a:t>
              </a:r>
              <a:endParaRPr/>
            </a:p>
          </p:txBody>
        </p:sp>
      </p:grpSp>
      <p:sp>
        <p:nvSpPr>
          <p:cNvPr id="120" name="Google Shape;12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usual methods for classification?</a:t>
            </a:r>
            <a:endParaRPr/>
          </a:p>
        </p:txBody>
      </p:sp>
      <p:sp>
        <p:nvSpPr>
          <p:cNvPr id="126" name="Google Shape;126;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7" name="Google Shape;127;p17"/>
          <p:cNvSpPr/>
          <p:nvPr/>
        </p:nvSpPr>
        <p:spPr>
          <a:xfrm>
            <a:off x="3493688" y="2371575"/>
            <a:ext cx="1261500" cy="6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Active Learning</a:t>
            </a:r>
            <a:endParaRPr/>
          </a:p>
        </p:txBody>
      </p:sp>
      <p:sp>
        <p:nvSpPr>
          <p:cNvPr id="128" name="Google Shape;128;p17"/>
          <p:cNvSpPr/>
          <p:nvPr/>
        </p:nvSpPr>
        <p:spPr>
          <a:xfrm>
            <a:off x="970475" y="2371575"/>
            <a:ext cx="1322100" cy="6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Passive learning</a:t>
            </a:r>
            <a:endParaRPr/>
          </a:p>
        </p:txBody>
      </p:sp>
      <p:sp>
        <p:nvSpPr>
          <p:cNvPr id="129" name="Google Shape;129;p17"/>
          <p:cNvSpPr/>
          <p:nvPr/>
        </p:nvSpPr>
        <p:spPr>
          <a:xfrm>
            <a:off x="5859225" y="2371575"/>
            <a:ext cx="1261500" cy="6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Interactive visualization</a:t>
            </a:r>
            <a:endParaRPr/>
          </a:p>
        </p:txBody>
      </p:sp>
      <p:pic>
        <p:nvPicPr>
          <p:cNvPr id="130" name="Google Shape;130;p17"/>
          <p:cNvPicPr preferRelativeResize="0"/>
          <p:nvPr/>
        </p:nvPicPr>
        <p:blipFill>
          <a:blip r:embed="rId3">
            <a:alphaModFix/>
          </a:blip>
          <a:stretch>
            <a:fillRect/>
          </a:stretch>
        </p:blipFill>
        <p:spPr>
          <a:xfrm>
            <a:off x="970475" y="3158950"/>
            <a:ext cx="3784724" cy="1814725"/>
          </a:xfrm>
          <a:prstGeom prst="rect">
            <a:avLst/>
          </a:prstGeom>
          <a:noFill/>
          <a:ln>
            <a:noFill/>
          </a:ln>
        </p:spPr>
      </p:pic>
      <p:pic>
        <p:nvPicPr>
          <p:cNvPr id="131" name="Google Shape;131;p17"/>
          <p:cNvPicPr preferRelativeResize="0"/>
          <p:nvPr/>
        </p:nvPicPr>
        <p:blipFill>
          <a:blip r:embed="rId4">
            <a:alphaModFix/>
          </a:blip>
          <a:stretch>
            <a:fillRect/>
          </a:stretch>
        </p:blipFill>
        <p:spPr>
          <a:xfrm>
            <a:off x="5543825" y="3158950"/>
            <a:ext cx="2559625" cy="1705551"/>
          </a:xfrm>
          <a:prstGeom prst="rect">
            <a:avLst/>
          </a:prstGeom>
          <a:noFill/>
          <a:ln>
            <a:noFill/>
          </a:ln>
        </p:spPr>
      </p:pic>
      <p:sp>
        <p:nvSpPr>
          <p:cNvPr id="132" name="Google Shape;13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proposed method?</a:t>
            </a:r>
            <a:endParaRPr/>
          </a:p>
        </p:txBody>
      </p:sp>
      <p:sp>
        <p:nvSpPr>
          <p:cNvPr id="138" name="Google Shape;138;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18"/>
          <p:cNvPicPr preferRelativeResize="0"/>
          <p:nvPr/>
        </p:nvPicPr>
        <p:blipFill>
          <a:blip r:embed="rId4">
            <a:alphaModFix/>
          </a:blip>
          <a:stretch>
            <a:fillRect/>
          </a:stretch>
        </p:blipFill>
        <p:spPr>
          <a:xfrm>
            <a:off x="729450" y="1853850"/>
            <a:ext cx="7688701" cy="3107475"/>
          </a:xfrm>
          <a:prstGeom prst="rect">
            <a:avLst/>
          </a:prstGeom>
          <a:noFill/>
          <a:ln>
            <a:noFill/>
          </a:ln>
        </p:spPr>
      </p:pic>
      <p:sp>
        <p:nvSpPr>
          <p:cNvPr id="140" name="Google Shape;140;p18"/>
          <p:cNvSpPr/>
          <p:nvPr/>
        </p:nvSpPr>
        <p:spPr>
          <a:xfrm>
            <a:off x="6107900" y="557225"/>
            <a:ext cx="2310300" cy="129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(a)-ScatterPlotMatrix</a:t>
            </a:r>
            <a:endParaRPr/>
          </a:p>
          <a:p>
            <a:pPr indent="0" lvl="0" marL="0" rtl="0" algn="l">
              <a:spcBef>
                <a:spcPts val="0"/>
              </a:spcBef>
              <a:spcAft>
                <a:spcPts val="0"/>
              </a:spcAft>
              <a:buNone/>
            </a:pPr>
            <a:r>
              <a:rPr lang="en"/>
              <a:t>(b)-ScatterPlot</a:t>
            </a:r>
            <a:endParaRPr/>
          </a:p>
          <a:p>
            <a:pPr indent="0" lvl="0" marL="0" rtl="0" algn="l">
              <a:spcBef>
                <a:spcPts val="0"/>
              </a:spcBef>
              <a:spcAft>
                <a:spcPts val="0"/>
              </a:spcAft>
              <a:buNone/>
            </a:pPr>
            <a:r>
              <a:rPr lang="en"/>
              <a:t>(c)-Similarity Map</a:t>
            </a:r>
            <a:endParaRPr/>
          </a:p>
          <a:p>
            <a:pPr indent="0" lvl="0" marL="0" rtl="0" algn="l">
              <a:spcBef>
                <a:spcPts val="0"/>
              </a:spcBef>
              <a:spcAft>
                <a:spcPts val="0"/>
              </a:spcAft>
              <a:buNone/>
            </a:pPr>
            <a:r>
              <a:rPr lang="en"/>
              <a:t>(d)-Parallel Coordinate</a:t>
            </a:r>
            <a:endParaRPr/>
          </a:p>
          <a:p>
            <a:pPr indent="0" lvl="0" marL="0" rtl="0" algn="l">
              <a:spcBef>
                <a:spcPts val="0"/>
              </a:spcBef>
              <a:spcAft>
                <a:spcPts val="0"/>
              </a:spcAft>
              <a:buNone/>
            </a:pPr>
            <a:r>
              <a:rPr lang="en"/>
              <a:t>(e)-Currently defined axis</a:t>
            </a:r>
            <a:endParaRPr/>
          </a:p>
        </p:txBody>
      </p:sp>
      <p:sp>
        <p:nvSpPr>
          <p:cNvPr id="141" name="Google Shape;14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already </a:t>
            </a:r>
            <a:r>
              <a:rPr lang="en"/>
              <a:t>existing</a:t>
            </a:r>
            <a:r>
              <a:rPr lang="en"/>
              <a:t> methods ?</a:t>
            </a:r>
            <a:endParaRPr/>
          </a:p>
        </p:txBody>
      </p:sp>
      <p:sp>
        <p:nvSpPr>
          <p:cNvPr id="147" name="Google Shape;147;p19"/>
          <p:cNvSpPr txBox="1"/>
          <p:nvPr>
            <p:ph idx="1" type="body"/>
          </p:nvPr>
        </p:nvSpPr>
        <p:spPr>
          <a:xfrm>
            <a:off x="729450" y="2068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48" name="Google Shape;148;p19"/>
          <p:cNvSpPr/>
          <p:nvPr/>
        </p:nvSpPr>
        <p:spPr>
          <a:xfrm>
            <a:off x="6543900" y="1971875"/>
            <a:ext cx="985800" cy="66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Smallest margin</a:t>
            </a:r>
            <a:endParaRPr/>
          </a:p>
        </p:txBody>
      </p:sp>
      <p:sp>
        <p:nvSpPr>
          <p:cNvPr id="149" name="Google Shape;149;p19"/>
          <p:cNvSpPr/>
          <p:nvPr/>
        </p:nvSpPr>
        <p:spPr>
          <a:xfrm>
            <a:off x="6468900" y="2866600"/>
            <a:ext cx="1262100" cy="66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Entropy based sampling</a:t>
            </a:r>
            <a:endParaRPr/>
          </a:p>
        </p:txBody>
      </p:sp>
      <p:sp>
        <p:nvSpPr>
          <p:cNvPr id="150" name="Google Shape;150;p19"/>
          <p:cNvSpPr/>
          <p:nvPr/>
        </p:nvSpPr>
        <p:spPr>
          <a:xfrm>
            <a:off x="6405750" y="3871675"/>
            <a:ext cx="1388400" cy="66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Least significant confidence</a:t>
            </a:r>
            <a:endParaRPr/>
          </a:p>
        </p:txBody>
      </p:sp>
      <p:pic>
        <p:nvPicPr>
          <p:cNvPr id="151" name="Google Shape;151;p19"/>
          <p:cNvPicPr preferRelativeResize="0"/>
          <p:nvPr/>
        </p:nvPicPr>
        <p:blipFill>
          <a:blip r:embed="rId4">
            <a:alphaModFix/>
          </a:blip>
          <a:stretch>
            <a:fillRect/>
          </a:stretch>
        </p:blipFill>
        <p:spPr>
          <a:xfrm>
            <a:off x="947900" y="2068150"/>
            <a:ext cx="5124000" cy="2603651"/>
          </a:xfrm>
          <a:prstGeom prst="rect">
            <a:avLst/>
          </a:prstGeom>
          <a:noFill/>
          <a:ln>
            <a:noFill/>
          </a:ln>
        </p:spPr>
      </p:pic>
      <p:sp>
        <p:nvSpPr>
          <p:cNvPr id="152" name="Google Shape;152;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p:nvPr/>
        </p:nvSpPr>
        <p:spPr>
          <a:xfrm>
            <a:off x="5010050" y="2219950"/>
            <a:ext cx="3481500" cy="245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While performing AL and interactive labelling</a:t>
            </a:r>
            <a:endParaRPr/>
          </a:p>
        </p:txBody>
      </p:sp>
      <p:sp>
        <p:nvSpPr>
          <p:cNvPr id="158" name="Google Shape;15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ML technique is used here and why ?</a:t>
            </a:r>
            <a:endParaRPr/>
          </a:p>
        </p:txBody>
      </p:sp>
      <p:sp>
        <p:nvSpPr>
          <p:cNvPr id="159" name="Google Shape;159;p20" title="While performing AL and interactive labelling"/>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0"/>
          <p:cNvPicPr preferRelativeResize="0"/>
          <p:nvPr/>
        </p:nvPicPr>
        <p:blipFill>
          <a:blip r:embed="rId3">
            <a:alphaModFix/>
          </a:blip>
          <a:stretch>
            <a:fillRect/>
          </a:stretch>
        </p:blipFill>
        <p:spPr>
          <a:xfrm>
            <a:off x="729450" y="2078875"/>
            <a:ext cx="3577024" cy="2700650"/>
          </a:xfrm>
          <a:prstGeom prst="rect">
            <a:avLst/>
          </a:prstGeom>
          <a:noFill/>
          <a:ln>
            <a:noFill/>
          </a:ln>
        </p:spPr>
      </p:pic>
      <p:sp>
        <p:nvSpPr>
          <p:cNvPr id="161" name="Google Shape;161;p20"/>
          <p:cNvSpPr/>
          <p:nvPr/>
        </p:nvSpPr>
        <p:spPr>
          <a:xfrm>
            <a:off x="4197325" y="3277550"/>
            <a:ext cx="582300" cy="30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793300" y="3891150"/>
            <a:ext cx="1564800" cy="6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Provides good visual Feedback</a:t>
            </a:r>
            <a:endParaRPr/>
          </a:p>
        </p:txBody>
      </p:sp>
      <p:sp>
        <p:nvSpPr>
          <p:cNvPr id="163" name="Google Shape;163;p20"/>
          <p:cNvSpPr/>
          <p:nvPr/>
        </p:nvSpPr>
        <p:spPr>
          <a:xfrm>
            <a:off x="5137450" y="3891150"/>
            <a:ext cx="1479900" cy="64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a:t>
            </a:r>
            <a:r>
              <a:rPr lang="en"/>
              <a:t>emove any potential bias</a:t>
            </a:r>
            <a:endParaRPr/>
          </a:p>
        </p:txBody>
      </p:sp>
      <p:sp>
        <p:nvSpPr>
          <p:cNvPr id="164" name="Google Shape;164;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type of visual tool is used here and why?</a:t>
            </a:r>
            <a:endParaRPr/>
          </a:p>
        </p:txBody>
      </p:sp>
      <p:sp>
        <p:nvSpPr>
          <p:cNvPr id="170" name="Google Shape;170;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71" name="Google Shape;171;p21"/>
          <p:cNvGrpSpPr/>
          <p:nvPr/>
        </p:nvGrpSpPr>
        <p:grpSpPr>
          <a:xfrm>
            <a:off x="1875325" y="2121738"/>
            <a:ext cx="5925775" cy="2626113"/>
            <a:chOff x="1875325" y="2121738"/>
            <a:chExt cx="5925775" cy="2626113"/>
          </a:xfrm>
        </p:grpSpPr>
        <p:sp>
          <p:nvSpPr>
            <p:cNvPr id="172" name="Google Shape;172;p21"/>
            <p:cNvSpPr/>
            <p:nvPr/>
          </p:nvSpPr>
          <p:spPr>
            <a:xfrm>
              <a:off x="3996925" y="3075525"/>
              <a:ext cx="1028700" cy="74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mVis</a:t>
              </a:r>
              <a:endParaRPr/>
            </a:p>
          </p:txBody>
        </p:sp>
        <p:cxnSp>
          <p:nvCxnSpPr>
            <p:cNvPr id="173" name="Google Shape;173;p21"/>
            <p:cNvCxnSpPr>
              <a:stCxn id="172" idx="0"/>
              <a:endCxn id="174" idx="2"/>
            </p:cNvCxnSpPr>
            <p:nvPr/>
          </p:nvCxnSpPr>
          <p:spPr>
            <a:xfrm rot="10800000">
              <a:off x="4511275" y="2571825"/>
              <a:ext cx="0" cy="5037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1"/>
            <p:cNvSpPr/>
            <p:nvPr/>
          </p:nvSpPr>
          <p:spPr>
            <a:xfrm>
              <a:off x="1875325" y="2819763"/>
              <a:ext cx="9000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Create groups</a:t>
              </a:r>
              <a:endParaRPr/>
            </a:p>
          </p:txBody>
        </p:sp>
        <p:sp>
          <p:nvSpPr>
            <p:cNvPr id="176" name="Google Shape;176;p21"/>
            <p:cNvSpPr/>
            <p:nvPr/>
          </p:nvSpPr>
          <p:spPr>
            <a:xfrm>
              <a:off x="2775375" y="4126250"/>
              <a:ext cx="9000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Name groups</a:t>
              </a:r>
              <a:endParaRPr/>
            </a:p>
          </p:txBody>
        </p:sp>
        <p:sp>
          <p:nvSpPr>
            <p:cNvPr id="174" name="Google Shape;174;p21"/>
            <p:cNvSpPr/>
            <p:nvPr/>
          </p:nvSpPr>
          <p:spPr>
            <a:xfrm>
              <a:off x="3996925" y="2121738"/>
              <a:ext cx="1028700" cy="45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Add instances</a:t>
              </a:r>
              <a:endParaRPr/>
            </a:p>
          </p:txBody>
        </p:sp>
        <p:sp>
          <p:nvSpPr>
            <p:cNvPr id="177" name="Google Shape;177;p21"/>
            <p:cNvSpPr/>
            <p:nvPr/>
          </p:nvSpPr>
          <p:spPr>
            <a:xfrm>
              <a:off x="6375800" y="2648025"/>
              <a:ext cx="1425300" cy="87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Filtering and color coding support</a:t>
              </a:r>
              <a:endParaRPr/>
            </a:p>
          </p:txBody>
        </p:sp>
        <p:sp>
          <p:nvSpPr>
            <p:cNvPr id="178" name="Google Shape;178;p21"/>
            <p:cNvSpPr/>
            <p:nvPr/>
          </p:nvSpPr>
          <p:spPr>
            <a:xfrm>
              <a:off x="5304225" y="4126250"/>
              <a:ext cx="1328700" cy="62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Effective comparison</a:t>
              </a:r>
              <a:endParaRPr/>
            </a:p>
          </p:txBody>
        </p:sp>
        <p:cxnSp>
          <p:nvCxnSpPr>
            <p:cNvPr id="179" name="Google Shape;179;p21"/>
            <p:cNvCxnSpPr>
              <a:stCxn id="172" idx="6"/>
              <a:endCxn id="177" idx="1"/>
            </p:cNvCxnSpPr>
            <p:nvPr/>
          </p:nvCxnSpPr>
          <p:spPr>
            <a:xfrm flipH="1" rot="10800000">
              <a:off x="5025625" y="3087525"/>
              <a:ext cx="1350300" cy="3603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1"/>
            <p:cNvCxnSpPr>
              <a:stCxn id="172" idx="2"/>
              <a:endCxn id="175" idx="3"/>
            </p:cNvCxnSpPr>
            <p:nvPr/>
          </p:nvCxnSpPr>
          <p:spPr>
            <a:xfrm rot="10800000">
              <a:off x="2775325" y="3087225"/>
              <a:ext cx="1221600" cy="3606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1"/>
            <p:cNvCxnSpPr>
              <a:stCxn id="172" idx="3"/>
              <a:endCxn id="176" idx="3"/>
            </p:cNvCxnSpPr>
            <p:nvPr/>
          </p:nvCxnSpPr>
          <p:spPr>
            <a:xfrm flipH="1">
              <a:off x="3675375" y="3711081"/>
              <a:ext cx="472200" cy="6828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1"/>
            <p:cNvCxnSpPr>
              <a:stCxn id="172" idx="5"/>
              <a:endCxn id="178" idx="1"/>
            </p:cNvCxnSpPr>
            <p:nvPr/>
          </p:nvCxnSpPr>
          <p:spPr>
            <a:xfrm>
              <a:off x="4874975" y="3711081"/>
              <a:ext cx="429300" cy="726000"/>
            </a:xfrm>
            <a:prstGeom prst="straightConnector1">
              <a:avLst/>
            </a:prstGeom>
            <a:noFill/>
            <a:ln cap="flat" cmpd="sng" w="9525">
              <a:solidFill>
                <a:schemeClr val="dk2"/>
              </a:solidFill>
              <a:prstDash val="solid"/>
              <a:round/>
              <a:headEnd len="med" w="med" type="none"/>
              <a:tailEnd len="med" w="med" type="triangle"/>
            </a:ln>
          </p:spPr>
        </p:cxnSp>
      </p:grpSp>
      <p:sp>
        <p:nvSpPr>
          <p:cNvPr id="183" name="Google Shape;18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